
<file path=[Content_Types].xml><?xml version="1.0" encoding="utf-8"?>
<Types xmlns="http://schemas.openxmlformats.org/package/2006/content-types"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Props/app0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openxmlformats.org/package/2006/relationships/metadata/extended-properties" Target="docProps/app0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970" autoAdjust="0"/>
    <p:restoredTop sz="94679" autoAdjust="0"/>
  </p:normalViewPr>
  <p:slideViewPr>
    <p:cSldViewPr snapToGrid="0" snapToObjects="1">
      <p:cViewPr varScale="1">
        <p:scale>
          <a:sx n="158" d="100"/>
          <a:sy n="158" d="100"/>
        </p:scale>
        <p:origin x="424" y="2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4/14/20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4/14/20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4/14/20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4/14/20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4/14/20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4/14/20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4/14/20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4/14/20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4/14/20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4/14/20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4/14/20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4/14/20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marL="0" lvl="0" indent="0">
              <a:buNone/>
            </a:pPr>
            <a:r>
              <a:t>Academy, Fountain Park, Lewis Place Place, Vandeventer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>
            <a:normAutofit fontScale="92500"/>
          </a:bodyPr>
          <a:lstStyle/>
          <a:p>
            <a:pPr marL="0" lvl="0" indent="0">
              <a:buNone/>
            </a:pPr>
            <a:r>
              <a:t>Monthly Crime report: March 2020</a:t>
            </a:r>
            <a:br/>
            <a:br/>
            <a:r>
              <a:t>Washington University Medical Center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lvl="0" indent="0">
              <a:buNone/>
            </a:pPr>
            <a:r>
              <a:t>(April 13, 2020)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Summary Notes: Lewis Place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b="1" u="sng" dirty="0"/>
              <a:t>13 total crimes in March 2020</a:t>
            </a:r>
          </a:p>
          <a:p>
            <a:pPr lvl="2"/>
            <a:r>
              <a:rPr b="1" dirty="0">
                <a:solidFill>
                  <a:srgbClr val="FF0000"/>
                </a:solidFill>
              </a:rPr>
              <a:t>62% change </a:t>
            </a:r>
            <a:r>
              <a:rPr dirty="0"/>
              <a:t>compared to March 2019 (8 total crimes)</a:t>
            </a:r>
          </a:p>
          <a:p>
            <a:pPr lvl="2"/>
            <a:r>
              <a:rPr b="1" dirty="0"/>
              <a:t>2 crime(s) against persons </a:t>
            </a:r>
            <a:r>
              <a:rPr dirty="0"/>
              <a:t>in March 2020</a:t>
            </a:r>
          </a:p>
          <a:p>
            <a:pPr lvl="3"/>
            <a:r>
              <a:rPr b="1" dirty="0">
                <a:solidFill>
                  <a:srgbClr val="00B050"/>
                </a:solidFill>
              </a:rPr>
              <a:t>-82% change </a:t>
            </a:r>
            <a:r>
              <a:rPr dirty="0"/>
              <a:t>compared to March 2019 (11 crimes against persons)</a:t>
            </a:r>
          </a:p>
          <a:p>
            <a:pPr lvl="1"/>
            <a:r>
              <a:rPr b="1" u="sng" dirty="0"/>
              <a:t>28 total crimes in 2020</a:t>
            </a:r>
          </a:p>
          <a:p>
            <a:pPr lvl="2"/>
            <a:r>
              <a:rPr b="1" dirty="0">
                <a:solidFill>
                  <a:srgbClr val="FF0000"/>
                </a:solidFill>
              </a:rPr>
              <a:t>33% change </a:t>
            </a:r>
            <a:r>
              <a:rPr dirty="0"/>
              <a:t>compared to this time in 2019 (21 total crimes)</a:t>
            </a:r>
          </a:p>
          <a:p>
            <a:pPr lvl="2"/>
            <a:r>
              <a:rPr b="1" dirty="0"/>
              <a:t>8 crime(s) against persons in 2020</a:t>
            </a:r>
          </a:p>
          <a:p>
            <a:pPr lvl="3"/>
            <a:r>
              <a:rPr b="1" dirty="0">
                <a:solidFill>
                  <a:srgbClr val="00B050"/>
                </a:solidFill>
              </a:rPr>
              <a:t>-60% change </a:t>
            </a:r>
            <a:r>
              <a:rPr dirty="0"/>
              <a:t>compared to this time in 2019 (20 crimes against persons)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t>Lewis Place: Year to Year Comparison</a:t>
            </a:r>
          </a:p>
        </p:txBody>
      </p:sp>
      <p:graphicFrame>
        <p:nvGraphicFramePr>
          <p:cNvPr id="431306877" name="Table 43130687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9142487"/>
              </p:ext>
            </p:extLst>
          </p:nvPr>
        </p:nvGraphicFramePr>
        <p:xfrm>
          <a:off x="672121" y="1417638"/>
          <a:ext cx="8014679" cy="2489639"/>
        </p:xfrm>
        <a:graphic>
          <a:graphicData uri="http://schemas.openxmlformats.org/drawingml/2006/table">
            <a:tbl>
              <a:tblPr/>
              <a:tblGrid>
                <a:gridCol w="15110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60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14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13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16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2468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8601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3935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0934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09341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781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0920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0920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71347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</a:tblGrid>
              <a:tr h="28875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Aug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Sep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Oct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Nov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Dec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255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881684083" name="Table 88168408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9545480"/>
              </p:ext>
            </p:extLst>
          </p:nvPr>
        </p:nvGraphicFramePr>
        <p:xfrm>
          <a:off x="672121" y="4096102"/>
          <a:ext cx="3571263" cy="2463644"/>
        </p:xfrm>
        <a:graphic>
          <a:graphicData uri="http://schemas.openxmlformats.org/drawingml/2006/table">
            <a:tbl>
              <a:tblPr/>
              <a:tblGrid>
                <a:gridCol w="15110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60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14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13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134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627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255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Lewis Place: Summary Tables</a:t>
            </a:r>
          </a:p>
        </p:txBody>
      </p:sp>
      <p:graphicFrame>
        <p:nvGraphicFramePr>
          <p:cNvPr id="100179729" name="Table 1001797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8170299"/>
              </p:ext>
            </p:extLst>
          </p:nvPr>
        </p:nvGraphicFramePr>
        <p:xfrm>
          <a:off x="5027941" y="1772155"/>
          <a:ext cx="2866365" cy="1939120"/>
        </p:xfrm>
        <a:graphic>
          <a:graphicData uri="http://schemas.openxmlformats.org/drawingml/2006/table">
            <a:tbl>
              <a:tblPr/>
              <a:tblGrid>
                <a:gridCol w="14722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27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Aggravated Assault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Arson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Burgalry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Larceny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Robbery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90070871" name="Table 9007087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4249858"/>
              </p:ext>
            </p:extLst>
          </p:nvPr>
        </p:nvGraphicFramePr>
        <p:xfrm>
          <a:off x="1286634" y="1772155"/>
          <a:ext cx="2687579" cy="2382879"/>
        </p:xfrm>
        <a:graphic>
          <a:graphicData uri="http://schemas.openxmlformats.org/drawingml/2006/table">
            <a:tbl>
              <a:tblPr/>
              <a:tblGrid>
                <a:gridCol w="12934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0341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27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Sun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Tue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Wed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Thu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Fri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27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Sat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614643207" name="Table 61464320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2282306"/>
              </p:ext>
            </p:extLst>
          </p:nvPr>
        </p:nvGraphicFramePr>
        <p:xfrm>
          <a:off x="1286634" y="5053860"/>
          <a:ext cx="3153337" cy="1075837"/>
        </p:xfrm>
        <a:graphic>
          <a:graphicData uri="http://schemas.openxmlformats.org/drawingml/2006/table">
            <a:tbl>
              <a:tblPr/>
              <a:tblGrid>
                <a:gridCol w="17592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0341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Crimes Against Persons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27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FALSE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TRUE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337493007" name="Table 33749300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2116518"/>
              </p:ext>
            </p:extLst>
          </p:nvPr>
        </p:nvGraphicFramePr>
        <p:xfrm>
          <a:off x="5486400" y="5000877"/>
          <a:ext cx="2407906" cy="1128820"/>
        </p:xfrm>
        <a:graphic>
          <a:graphicData uri="http://schemas.openxmlformats.org/drawingml/2006/table">
            <a:tbl>
              <a:tblPr/>
              <a:tblGrid>
                <a:gridCol w="1013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0341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Night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 descr="/Users/jesstevens/Documents/Github/WUMCRC/Projects/monthly-crime-reports/results/2020/March/lp/lp_total_crimes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966954" y="549182"/>
            <a:ext cx="5210091" cy="6308818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Lewis Place: Total Crime Map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Vandeventer: Summary Notes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b="1" u="sng" dirty="0"/>
              <a:t>14 total crimes in March 2020</a:t>
            </a:r>
          </a:p>
          <a:p>
            <a:pPr lvl="2"/>
            <a:r>
              <a:rPr b="1" dirty="0">
                <a:solidFill>
                  <a:srgbClr val="00B050"/>
                </a:solidFill>
              </a:rPr>
              <a:t>-18% change </a:t>
            </a:r>
            <a:r>
              <a:rPr dirty="0"/>
              <a:t>compared to March 2019 (17 total crimes)</a:t>
            </a:r>
          </a:p>
          <a:p>
            <a:pPr lvl="2"/>
            <a:r>
              <a:rPr b="1" dirty="0"/>
              <a:t>5 crime(s) against persons </a:t>
            </a:r>
            <a:r>
              <a:rPr dirty="0"/>
              <a:t>in March 2020</a:t>
            </a:r>
          </a:p>
          <a:p>
            <a:pPr lvl="3"/>
            <a:r>
              <a:rPr b="1" dirty="0">
                <a:solidFill>
                  <a:srgbClr val="00B050"/>
                </a:solidFill>
              </a:rPr>
              <a:t>-29% change </a:t>
            </a:r>
            <a:r>
              <a:rPr dirty="0"/>
              <a:t>compared to March 2019 (7 crimes against persons)</a:t>
            </a:r>
          </a:p>
          <a:p>
            <a:pPr lvl="1"/>
            <a:r>
              <a:rPr b="1" u="sng" dirty="0"/>
              <a:t>37 total crimes in 2020</a:t>
            </a:r>
          </a:p>
          <a:p>
            <a:pPr lvl="2"/>
            <a:r>
              <a:rPr b="1" dirty="0">
                <a:solidFill>
                  <a:srgbClr val="FF0000"/>
                </a:solidFill>
              </a:rPr>
              <a:t>16% change </a:t>
            </a:r>
            <a:r>
              <a:rPr dirty="0"/>
              <a:t>compared to this time in 2019 (32 total crimes)</a:t>
            </a:r>
          </a:p>
          <a:p>
            <a:pPr lvl="2"/>
            <a:r>
              <a:rPr b="1" dirty="0"/>
              <a:t>11 crime(s) against persons </a:t>
            </a:r>
            <a:r>
              <a:rPr dirty="0"/>
              <a:t>in 2020</a:t>
            </a:r>
          </a:p>
          <a:p>
            <a:pPr lvl="3"/>
            <a:r>
              <a:rPr b="1" dirty="0">
                <a:solidFill>
                  <a:srgbClr val="FF0000"/>
                </a:solidFill>
              </a:rPr>
              <a:t>22% change </a:t>
            </a:r>
            <a:r>
              <a:rPr dirty="0"/>
              <a:t>compared to this time in 2019 (9 crimes against persons)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t>Vandeventer: Year to Year Comparison</a:t>
            </a:r>
          </a:p>
        </p:txBody>
      </p:sp>
      <p:graphicFrame>
        <p:nvGraphicFramePr>
          <p:cNvPr id="45550663" name="Table 4555066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8162393"/>
              </p:ext>
            </p:extLst>
          </p:nvPr>
        </p:nvGraphicFramePr>
        <p:xfrm>
          <a:off x="672121" y="1392702"/>
          <a:ext cx="8014679" cy="2489639"/>
        </p:xfrm>
        <a:graphic>
          <a:graphicData uri="http://schemas.openxmlformats.org/drawingml/2006/table">
            <a:tbl>
              <a:tblPr/>
              <a:tblGrid>
                <a:gridCol w="15110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60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14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13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16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2468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8601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3935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0934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09341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781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0920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0920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71347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</a:tblGrid>
              <a:tr h="28875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Aug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Sep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Oct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Nov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Dec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255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65416591" name="Table 6541659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3382651"/>
              </p:ext>
            </p:extLst>
          </p:nvPr>
        </p:nvGraphicFramePr>
        <p:xfrm>
          <a:off x="672121" y="4119718"/>
          <a:ext cx="3571263" cy="2463644"/>
        </p:xfrm>
        <a:graphic>
          <a:graphicData uri="http://schemas.openxmlformats.org/drawingml/2006/table">
            <a:tbl>
              <a:tblPr/>
              <a:tblGrid>
                <a:gridCol w="15110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60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14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13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134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627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255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Vandeventer: Summary Tables</a:t>
            </a:r>
          </a:p>
        </p:txBody>
      </p:sp>
      <p:graphicFrame>
        <p:nvGraphicFramePr>
          <p:cNvPr id="247125140" name="Table 24712513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44724"/>
              </p:ext>
            </p:extLst>
          </p:nvPr>
        </p:nvGraphicFramePr>
        <p:xfrm>
          <a:off x="4510051" y="1828800"/>
          <a:ext cx="2866365" cy="1651755"/>
        </p:xfrm>
        <a:graphic>
          <a:graphicData uri="http://schemas.openxmlformats.org/drawingml/2006/table">
            <a:tbl>
              <a:tblPr/>
              <a:tblGrid>
                <a:gridCol w="14722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27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Aggravated Assault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Larceny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255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Robbery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277424278" name="Table 277424277"/>
          <p:cNvGraphicFramePr>
            <a:graphicFrameLocks noGrp="1"/>
          </p:cNvGraphicFramePr>
          <p:nvPr/>
        </p:nvGraphicFramePr>
        <p:xfrm>
          <a:off x="914400" y="1828800"/>
          <a:ext cx="2687579" cy="2380497"/>
        </p:xfrm>
        <a:graphic>
          <a:graphicData uri="http://schemas.openxmlformats.org/drawingml/2006/table">
            <a:tbl>
              <a:tblPr/>
              <a:tblGrid>
                <a:gridCol w="12934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0341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27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Sun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Tue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Wed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Thu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958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Fri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27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Sat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42538968" name="Table 14253896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9618925"/>
              </p:ext>
            </p:extLst>
          </p:nvPr>
        </p:nvGraphicFramePr>
        <p:xfrm>
          <a:off x="914400" y="4825267"/>
          <a:ext cx="3153337" cy="1074844"/>
        </p:xfrm>
        <a:graphic>
          <a:graphicData uri="http://schemas.openxmlformats.org/drawingml/2006/table">
            <a:tbl>
              <a:tblPr/>
              <a:tblGrid>
                <a:gridCol w="17592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0341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Crimes Against Persons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27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FALSE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0972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TRUE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934553154" name="Table 93455315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215120"/>
              </p:ext>
            </p:extLst>
          </p:nvPr>
        </p:nvGraphicFramePr>
        <p:xfrm>
          <a:off x="4968510" y="4798577"/>
          <a:ext cx="2407906" cy="1128224"/>
        </p:xfrm>
        <a:graphic>
          <a:graphicData uri="http://schemas.openxmlformats.org/drawingml/2006/table">
            <a:tbl>
              <a:tblPr/>
              <a:tblGrid>
                <a:gridCol w="1013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0341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Night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 descr="/Users/jesstevens/Documents/Github/WUMCRC/Projects/monthly-crime-reports/results/2020/March/vd/vd_total_tm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259829" y="619202"/>
            <a:ext cx="6624342" cy="6238798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Vandeventer: Total Crime Map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 descr="/Users/jesstevens/Documents/Github/WUMCRC/Projects/monthly-crime-reports/results/2020/March/district-5/dst5_rates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374297" y="751382"/>
            <a:ext cx="6395405" cy="5944554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District 5: Crime Rates Map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District 5: Density Map Explanation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0" lvl="0" indent="0">
              <a:buNone/>
            </a:pPr>
            <a:r>
              <a:rPr lang="en-US" dirty="0"/>
              <a:t>There are 15 neighborhoods in District 5.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The minimum number of crimes</a:t>
            </a:r>
            <a:r>
              <a:rPr lang="en-US" dirty="0"/>
              <a:t> in one neighborhood was 4 (Visitation Park)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The maximum number of crimes</a:t>
            </a:r>
            <a:r>
              <a:rPr lang="en-US" dirty="0"/>
              <a:t> in one neighborhood was 66 (Central West End)</a:t>
            </a:r>
          </a:p>
          <a:p>
            <a:pPr lvl="1"/>
            <a:r>
              <a:rPr lang="en-US" dirty="0">
                <a:solidFill>
                  <a:srgbClr val="00B0F0"/>
                </a:solidFill>
              </a:rPr>
              <a:t>The mean number of crimes </a:t>
            </a:r>
            <a:r>
              <a:rPr lang="en-US" dirty="0"/>
              <a:t>in one neighborhood was 16.47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The minimum rate of crimes </a:t>
            </a:r>
            <a:r>
              <a:rPr lang="en-US" dirty="0"/>
              <a:t>in one neighborhood was 1.13 (Greater Ville)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The maximum rate of crimes </a:t>
            </a:r>
            <a:r>
              <a:rPr lang="en-US" dirty="0"/>
              <a:t>in one neighborhood was 8.32 (</a:t>
            </a:r>
            <a:r>
              <a:rPr lang="en-US" dirty="0" err="1"/>
              <a:t>Vandeventer</a:t>
            </a:r>
            <a:r>
              <a:rPr lang="en-US" dirty="0"/>
              <a:t>)</a:t>
            </a:r>
          </a:p>
          <a:p>
            <a:pPr lvl="1"/>
            <a:r>
              <a:rPr lang="en-US" dirty="0">
                <a:solidFill>
                  <a:srgbClr val="00B0F0"/>
                </a:solidFill>
              </a:rPr>
              <a:t>The mean rate of crimes </a:t>
            </a:r>
            <a:r>
              <a:rPr lang="en-US" dirty="0"/>
              <a:t>in one neighborhood was 4.47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Academy: Summary Notes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b="1" u="sng" dirty="0"/>
              <a:t>12 total crimes in March 2020</a:t>
            </a:r>
          </a:p>
          <a:p>
            <a:pPr lvl="2"/>
            <a:r>
              <a:rPr b="1" dirty="0">
                <a:solidFill>
                  <a:srgbClr val="00B0F0"/>
                </a:solidFill>
              </a:rPr>
              <a:t>0% change </a:t>
            </a:r>
            <a:r>
              <a:rPr dirty="0"/>
              <a:t>compared to March 2019 (12 total crimes)</a:t>
            </a:r>
          </a:p>
          <a:p>
            <a:pPr lvl="2"/>
            <a:r>
              <a:rPr b="1" dirty="0"/>
              <a:t>5 crime(s) against persons </a:t>
            </a:r>
            <a:r>
              <a:rPr dirty="0"/>
              <a:t>in March 2020</a:t>
            </a:r>
          </a:p>
          <a:p>
            <a:pPr lvl="3"/>
            <a:r>
              <a:rPr b="1" dirty="0">
                <a:solidFill>
                  <a:srgbClr val="00B050"/>
                </a:solidFill>
              </a:rPr>
              <a:t>-17% change </a:t>
            </a:r>
            <a:r>
              <a:rPr dirty="0"/>
              <a:t>compared to March 2019 (6 crimes against persons)</a:t>
            </a:r>
          </a:p>
          <a:p>
            <a:pPr lvl="1"/>
            <a:r>
              <a:rPr b="1" u="sng" dirty="0"/>
              <a:t>29 total crimes in 2020</a:t>
            </a:r>
          </a:p>
          <a:p>
            <a:pPr lvl="2"/>
            <a:r>
              <a:rPr b="1" dirty="0">
                <a:solidFill>
                  <a:srgbClr val="00B050"/>
                </a:solidFill>
              </a:rPr>
              <a:t>-43% change </a:t>
            </a:r>
            <a:r>
              <a:rPr dirty="0"/>
              <a:t>compared to this time in 2019 (51 total crimes)</a:t>
            </a:r>
          </a:p>
          <a:p>
            <a:pPr lvl="2"/>
            <a:r>
              <a:rPr b="1" dirty="0"/>
              <a:t>10 crime(s) against persons </a:t>
            </a:r>
            <a:r>
              <a:rPr dirty="0"/>
              <a:t>in 2020</a:t>
            </a:r>
          </a:p>
          <a:p>
            <a:pPr lvl="3"/>
            <a:r>
              <a:rPr b="1" dirty="0">
                <a:solidFill>
                  <a:srgbClr val="00B050"/>
                </a:solidFill>
              </a:rPr>
              <a:t>-55% change </a:t>
            </a:r>
            <a:r>
              <a:rPr dirty="0"/>
              <a:t>compared to this time in 2019 (22 crimes against persons)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Academy: Neighborhood Detail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 algn="ctr">
              <a:spcBef>
                <a:spcPts val="3000"/>
              </a:spcBef>
              <a:buNone/>
            </a:pPr>
            <a:r>
              <a:rPr b="1" dirty="0"/>
              <a:t>Appendix 1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 descr="/Users/jesstevens/Documents/Github/WUMCRC/Projects/monthly-crime-reports/results/2020/March/ac/ac_day_night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418170" y="220180"/>
            <a:ext cx="4307660" cy="6363182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Academy: Time of Crimes Map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 descr="/Users/jesstevens/Documents/Github/WUMCRC/Projects/monthly-crime-reports/results/2020/March/ac/ac_vlnt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503136" y="535219"/>
            <a:ext cx="4137728" cy="6112163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Academy: Violent Crime Map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 descr="/Users/jesstevens/Documents/Github/WUMCRC/Projects/monthly-crime-reports/results/2020/March/ac/ac_density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555734" y="626593"/>
            <a:ext cx="4032532" cy="5956769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Academy: Crime Density Map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Academy: Larceny Breakdown</a:t>
            </a:r>
          </a:p>
        </p:txBody>
      </p:sp>
      <p:graphicFrame>
        <p:nvGraphicFramePr>
          <p:cNvPr id="384541348" name="Table 38454134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6913145"/>
              </p:ext>
            </p:extLst>
          </p:nvPr>
        </p:nvGraphicFramePr>
        <p:xfrm>
          <a:off x="1408014" y="1796432"/>
          <a:ext cx="2687579" cy="1596191"/>
        </p:xfrm>
        <a:graphic>
          <a:graphicData uri="http://schemas.openxmlformats.org/drawingml/2006/table">
            <a:tbl>
              <a:tblPr/>
              <a:tblGrid>
                <a:gridCol w="12934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0341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27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Sun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Tue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Wed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Thu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33663018" name="Table 1336630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2852255"/>
              </p:ext>
            </p:extLst>
          </p:nvPr>
        </p:nvGraphicFramePr>
        <p:xfrm>
          <a:off x="1408014" y="4564459"/>
          <a:ext cx="2407906" cy="839669"/>
        </p:xfrm>
        <a:graphic>
          <a:graphicData uri="http://schemas.openxmlformats.org/drawingml/2006/table">
            <a:tbl>
              <a:tblPr/>
              <a:tblGrid>
                <a:gridCol w="1013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0341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39986008" name="Table 23998600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0743790"/>
              </p:ext>
            </p:extLst>
          </p:nvPr>
        </p:nvGraphicFramePr>
        <p:xfrm>
          <a:off x="4803309" y="1796432"/>
          <a:ext cx="2873869" cy="1335418"/>
        </p:xfrm>
        <a:graphic>
          <a:graphicData uri="http://schemas.openxmlformats.org/drawingml/2006/table">
            <a:tbl>
              <a:tblPr/>
              <a:tblGrid>
                <a:gridCol w="14797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0341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Type of Larceny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27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All Other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From Motor Vehicle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Parts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863129440" name="Table 86312943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0788418"/>
              </p:ext>
            </p:extLst>
          </p:nvPr>
        </p:nvGraphicFramePr>
        <p:xfrm>
          <a:off x="5292191" y="4572000"/>
          <a:ext cx="2384987" cy="832128"/>
        </p:xfrm>
        <a:graphic>
          <a:graphicData uri="http://schemas.openxmlformats.org/drawingml/2006/table">
            <a:tbl>
              <a:tblPr/>
              <a:tblGrid>
                <a:gridCol w="9908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Monetary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2800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Under $500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t>Academy: Total Crimes by Days of the Week</a:t>
            </a:r>
          </a:p>
        </p:txBody>
      </p:sp>
      <p:pic>
        <p:nvPicPr>
          <p:cNvPr id="3" name="Picture 1" descr="/Users/jesstevens/Documents/Github/WUMCRC/Projects/monthly-crime-reports/results/2020/March/ac/ac_crime_weekday_graph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399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Academy: Crimes by Time of Day</a:t>
            </a:r>
          </a:p>
        </p:txBody>
      </p:sp>
      <p:pic>
        <p:nvPicPr>
          <p:cNvPr id="3" name="Picture 1" descr="/Users/jesstevens/Documents/Github/WUMCRC/Projects/monthly-crime-reports/results/2020/March/ac/ac_crime_timeDay_graph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399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t>Academy: Crimes by Day &amp; Category</a:t>
            </a:r>
          </a:p>
        </p:txBody>
      </p:sp>
      <p:pic>
        <p:nvPicPr>
          <p:cNvPr id="3" name="Picture 1" descr="/Users/jesstevens/Documents/Github/WUMCRC/Projects/monthly-crime-reports/results/2020/March/ac/ac_crimeCat_weekday_graph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399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t>Fountain Park: Neighborhood Detail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 algn="ctr">
              <a:spcBef>
                <a:spcPts val="3000"/>
              </a:spcBef>
              <a:buNone/>
            </a:pPr>
            <a:r>
              <a:rPr b="1" dirty="0"/>
              <a:t>Appendix 2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 descr="/Users/jesstevens/Documents/Github/WUMCRC/Projects/monthly-crime-reports/results/2020/March/fp/fp_day_night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899983" y="244244"/>
            <a:ext cx="3344034" cy="6613756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Fountain Park: Time of Crimes Map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Academy: Year to Year Comparison</a:t>
            </a:r>
          </a:p>
        </p:txBody>
      </p:sp>
      <p:graphicFrame>
        <p:nvGraphicFramePr>
          <p:cNvPr id="46576602" name="Table 4657660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6357857"/>
              </p:ext>
            </p:extLst>
          </p:nvPr>
        </p:nvGraphicFramePr>
        <p:xfrm>
          <a:off x="564660" y="1417638"/>
          <a:ext cx="8014679" cy="2489639"/>
        </p:xfrm>
        <a:graphic>
          <a:graphicData uri="http://schemas.openxmlformats.org/drawingml/2006/table">
            <a:tbl>
              <a:tblPr/>
              <a:tblGrid>
                <a:gridCol w="15110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60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14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13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16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2468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8601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3935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0934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09341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781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0920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0920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71347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</a:tblGrid>
              <a:tr h="28875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Aug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Sep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Oct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Nov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Dec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255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224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38474151" name="Table 3847415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993476"/>
              </p:ext>
            </p:extLst>
          </p:nvPr>
        </p:nvGraphicFramePr>
        <p:xfrm>
          <a:off x="564660" y="4119718"/>
          <a:ext cx="3571263" cy="2463644"/>
        </p:xfrm>
        <a:graphic>
          <a:graphicData uri="http://schemas.openxmlformats.org/drawingml/2006/table">
            <a:tbl>
              <a:tblPr/>
              <a:tblGrid>
                <a:gridCol w="15110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60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14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13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134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627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255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 descr="/Users/jesstevens/Documents/Github/WUMCRC/Projects/monthly-crime-reports/results/2020/March/fp/fp_vlnt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13271" y="508022"/>
            <a:ext cx="3117457" cy="6165637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Fountain Park: Violent Crime Map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 descr="/Users/jesstevens/Documents/Github/WUMCRC/Projects/monthly-crime-reports/results/2020/March/fp/fp_density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908075" y="274638"/>
            <a:ext cx="3327850" cy="6581748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Fountain Park: Crime Density Map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Fountain Park: Larceny Breakdown</a:t>
            </a:r>
          </a:p>
        </p:txBody>
      </p:sp>
      <p:graphicFrame>
        <p:nvGraphicFramePr>
          <p:cNvPr id="747660277" name="Table 747660276"/>
          <p:cNvGraphicFramePr>
            <a:graphicFrameLocks noGrp="1"/>
          </p:cNvGraphicFramePr>
          <p:nvPr/>
        </p:nvGraphicFramePr>
        <p:xfrm>
          <a:off x="914400" y="1828800"/>
          <a:ext cx="2687579" cy="1334029"/>
        </p:xfrm>
        <a:graphic>
          <a:graphicData uri="http://schemas.openxmlformats.org/drawingml/2006/table">
            <a:tbl>
              <a:tblPr/>
              <a:tblGrid>
                <a:gridCol w="12934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0341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Tue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Wed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Thu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251628609" name="Table 25162860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6649528"/>
              </p:ext>
            </p:extLst>
          </p:nvPr>
        </p:nvGraphicFramePr>
        <p:xfrm>
          <a:off x="914400" y="4634132"/>
          <a:ext cx="2407906" cy="840265"/>
        </p:xfrm>
        <a:graphic>
          <a:graphicData uri="http://schemas.openxmlformats.org/drawingml/2006/table">
            <a:tbl>
              <a:tblPr/>
              <a:tblGrid>
                <a:gridCol w="1013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0341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89325054" name="Table 8932505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3737782"/>
              </p:ext>
            </p:extLst>
          </p:nvPr>
        </p:nvGraphicFramePr>
        <p:xfrm>
          <a:off x="4535623" y="1828800"/>
          <a:ext cx="2776844" cy="1073256"/>
        </p:xfrm>
        <a:graphic>
          <a:graphicData uri="http://schemas.openxmlformats.org/drawingml/2006/table">
            <a:tbl>
              <a:tblPr/>
              <a:tblGrid>
                <a:gridCol w="13827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0341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Type of Larceny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From Motor Vehicle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Parts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354168056" name="Table 35416805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1309490"/>
              </p:ext>
            </p:extLst>
          </p:nvPr>
        </p:nvGraphicFramePr>
        <p:xfrm>
          <a:off x="4717657" y="4353515"/>
          <a:ext cx="2594810" cy="1120882"/>
        </p:xfrm>
        <a:graphic>
          <a:graphicData uri="http://schemas.openxmlformats.org/drawingml/2006/table">
            <a:tbl>
              <a:tblPr/>
              <a:tblGrid>
                <a:gridCol w="12006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Monetary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1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$500 - $24,999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2800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Under $500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t>Fountain Park: Total Crimes by Days of the Week</a:t>
            </a:r>
          </a:p>
        </p:txBody>
      </p:sp>
      <p:pic>
        <p:nvPicPr>
          <p:cNvPr id="3" name="Picture 1" descr="/Users/jesstevens/Documents/Github/WUMCRC/Projects/monthly-crime-reports/results/2020/March/fp/fp_crime_weekday_graph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399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t>Fountain Park: Crimes by Time of Day</a:t>
            </a:r>
          </a:p>
        </p:txBody>
      </p:sp>
      <p:pic>
        <p:nvPicPr>
          <p:cNvPr id="3" name="Picture 1" descr="/Users/jesstevens/Documents/Github/WUMCRC/Projects/monthly-crime-reports/results/2020/March/fp/fp_crime_timeDay_graph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399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t>Fountain Park: Crimes by Day &amp; Category</a:t>
            </a:r>
          </a:p>
        </p:txBody>
      </p:sp>
      <p:pic>
        <p:nvPicPr>
          <p:cNvPr id="3" name="Picture 1" descr="/Users/jesstevens/Documents/Github/WUMCRC/Projects/monthly-crime-reports/results/2020/March/fp/fp_crimeCat_weekday_graph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399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Lewis Place: Neighborhood Detail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 algn="ctr">
              <a:spcBef>
                <a:spcPts val="3000"/>
              </a:spcBef>
              <a:buNone/>
            </a:pPr>
            <a:r>
              <a:rPr b="1" dirty="0"/>
              <a:t>Appendix 3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 descr="/Users/jesstevens/Documents/Github/WUMCRC/Projects/monthly-crime-reports/results/2020/March/lp/lp_day_night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995867" y="344564"/>
            <a:ext cx="5152266" cy="6238798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Lewis Place: Time of Crimes Map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 descr="/Users/jesstevens/Documents/Github/WUMCRC/Projects/monthly-crime-reports/results/2020/March/lp/lp_vlnt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902808" y="393836"/>
            <a:ext cx="5338383" cy="6464164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Lewis Place: Violent Crime Map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 descr="/Users/jesstevens/Documents/Github/WUMCRC/Projects/monthly-crime-reports/results/2020/March/lp/lp_density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918992" y="351884"/>
            <a:ext cx="5306015" cy="6424971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Lewis Place: Crime Density Map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Academy: Summary Tables</a:t>
            </a:r>
          </a:p>
        </p:txBody>
      </p:sp>
      <p:graphicFrame>
        <p:nvGraphicFramePr>
          <p:cNvPr id="471238810" name="Table 47123880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8927028"/>
              </p:ext>
            </p:extLst>
          </p:nvPr>
        </p:nvGraphicFramePr>
        <p:xfrm>
          <a:off x="4510051" y="1828800"/>
          <a:ext cx="2866365" cy="1651755"/>
        </p:xfrm>
        <a:graphic>
          <a:graphicData uri="http://schemas.openxmlformats.org/drawingml/2006/table">
            <a:tbl>
              <a:tblPr/>
              <a:tblGrid>
                <a:gridCol w="14722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27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Aggravated Assault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Larceny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255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Robbery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413953157" name="Table 413953156"/>
          <p:cNvGraphicFramePr>
            <a:graphicFrameLocks noGrp="1"/>
          </p:cNvGraphicFramePr>
          <p:nvPr/>
        </p:nvGraphicFramePr>
        <p:xfrm>
          <a:off x="914400" y="1828800"/>
          <a:ext cx="2687579" cy="2379901"/>
        </p:xfrm>
        <a:graphic>
          <a:graphicData uri="http://schemas.openxmlformats.org/drawingml/2006/table">
            <a:tbl>
              <a:tblPr/>
              <a:tblGrid>
                <a:gridCol w="12934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0341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27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Sun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Tue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Wed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Thu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958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Fri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27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Sat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17325666" name="Table 11732566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7442750"/>
              </p:ext>
            </p:extLst>
          </p:nvPr>
        </p:nvGraphicFramePr>
        <p:xfrm>
          <a:off x="1022154" y="4851957"/>
          <a:ext cx="3153337" cy="1074844"/>
        </p:xfrm>
        <a:graphic>
          <a:graphicData uri="http://schemas.openxmlformats.org/drawingml/2006/table">
            <a:tbl>
              <a:tblPr/>
              <a:tblGrid>
                <a:gridCol w="17592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0341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Crimes Against Persons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27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FALSE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0972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TRUE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589560135" name="Table 5895601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6220508"/>
              </p:ext>
            </p:extLst>
          </p:nvPr>
        </p:nvGraphicFramePr>
        <p:xfrm>
          <a:off x="4968510" y="4798577"/>
          <a:ext cx="2407906" cy="1128224"/>
        </p:xfrm>
        <a:graphic>
          <a:graphicData uri="http://schemas.openxmlformats.org/drawingml/2006/table">
            <a:tbl>
              <a:tblPr/>
              <a:tblGrid>
                <a:gridCol w="1013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0341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Night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Lewis Place: Larceny Breakdown</a:t>
            </a:r>
          </a:p>
        </p:txBody>
      </p:sp>
      <p:graphicFrame>
        <p:nvGraphicFramePr>
          <p:cNvPr id="271831966" name="Table 27183196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1128668"/>
              </p:ext>
            </p:extLst>
          </p:nvPr>
        </p:nvGraphicFramePr>
        <p:xfrm>
          <a:off x="1416106" y="1836892"/>
          <a:ext cx="2687579" cy="811887"/>
        </p:xfrm>
        <a:graphic>
          <a:graphicData uri="http://schemas.openxmlformats.org/drawingml/2006/table">
            <a:tbl>
              <a:tblPr/>
              <a:tblGrid>
                <a:gridCol w="12934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0341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Wed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730535935" name="Table 7305359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0723892"/>
              </p:ext>
            </p:extLst>
          </p:nvPr>
        </p:nvGraphicFramePr>
        <p:xfrm>
          <a:off x="1416106" y="3576680"/>
          <a:ext cx="2407906" cy="839669"/>
        </p:xfrm>
        <a:graphic>
          <a:graphicData uri="http://schemas.openxmlformats.org/drawingml/2006/table">
            <a:tbl>
              <a:tblPr/>
              <a:tblGrid>
                <a:gridCol w="1013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0341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Night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25269897" name="Table 42526989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1704296"/>
              </p:ext>
            </p:extLst>
          </p:nvPr>
        </p:nvGraphicFramePr>
        <p:xfrm>
          <a:off x="4973379" y="1828800"/>
          <a:ext cx="2873732" cy="811887"/>
        </p:xfrm>
        <a:graphic>
          <a:graphicData uri="http://schemas.openxmlformats.org/drawingml/2006/table">
            <a:tbl>
              <a:tblPr/>
              <a:tblGrid>
                <a:gridCol w="14796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0341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Type of Larceny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From Motor Vehicle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823389857" name="Table 8233898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0663011"/>
              </p:ext>
            </p:extLst>
          </p:nvPr>
        </p:nvGraphicFramePr>
        <p:xfrm>
          <a:off x="5462124" y="3584221"/>
          <a:ext cx="2384987" cy="832128"/>
        </p:xfrm>
        <a:graphic>
          <a:graphicData uri="http://schemas.openxmlformats.org/drawingml/2006/table">
            <a:tbl>
              <a:tblPr/>
              <a:tblGrid>
                <a:gridCol w="9908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Monetary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2800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Under $500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t>Lewis Place: Total Crimes by Days of the Week</a:t>
            </a:r>
          </a:p>
        </p:txBody>
      </p:sp>
      <p:pic>
        <p:nvPicPr>
          <p:cNvPr id="3" name="Picture 1" descr="/Users/jesstevens/Documents/Github/WUMCRC/Projects/monthly-crime-reports/results/2020/March/lp/lp_crime_weekday_graph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399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Lewis Place: Crimes by Time of Day</a:t>
            </a:r>
          </a:p>
        </p:txBody>
      </p:sp>
      <p:pic>
        <p:nvPicPr>
          <p:cNvPr id="3" name="Picture 1" descr="/Users/jesstevens/Documents/Github/WUMCRC/Projects/monthly-crime-reports/results/2020/March/lp/lp_crime_timeDay_graph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399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t>Lewis Place: Crimes by Day &amp; Category</a:t>
            </a:r>
          </a:p>
        </p:txBody>
      </p:sp>
      <p:pic>
        <p:nvPicPr>
          <p:cNvPr id="3" name="Picture 1" descr="/Users/jesstevens/Documents/Github/WUMCRC/Projects/monthly-crime-reports/results/2020/March/lp/lp_crimeCat_weekday_graph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399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Vandeventer: Neighborhood Detail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 algn="ctr">
              <a:spcBef>
                <a:spcPts val="3000"/>
              </a:spcBef>
              <a:buNone/>
            </a:pPr>
            <a:r>
              <a:rPr b="1" dirty="0"/>
              <a:t>Appendix 4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 descr="/Users/jesstevens/Documents/Github/WUMCRC/Projects/monthly-crime-reports/results/2020/March/vd/vd_day_night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328611" y="748760"/>
            <a:ext cx="6486777" cy="610924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Vandeventer: Time of Crimes Map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 descr="/Users/jesstevens/Documents/Github/WUMCRC/Projects/monthly-crime-reports/results/2020/March/vd/vd_vlnt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324565" y="684268"/>
            <a:ext cx="6494870" cy="6116862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Vandeventer: Violent Crime Map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 descr="/Users/jesstevens/Documents/Github/WUMCRC/Projects/monthly-crime-reports/results/2020/March/vd/vd_density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76379" y="352464"/>
            <a:ext cx="6907564" cy="6505536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Vandeventer: Crime Density Map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Vandeventer: Larceny Breakdown</a:t>
            </a:r>
          </a:p>
        </p:txBody>
      </p:sp>
      <p:graphicFrame>
        <p:nvGraphicFramePr>
          <p:cNvPr id="242864917" name="Table 242864916"/>
          <p:cNvGraphicFramePr>
            <a:graphicFrameLocks noGrp="1"/>
          </p:cNvGraphicFramePr>
          <p:nvPr/>
        </p:nvGraphicFramePr>
        <p:xfrm>
          <a:off x="914400" y="1828800"/>
          <a:ext cx="2687579" cy="1857759"/>
        </p:xfrm>
        <a:graphic>
          <a:graphicData uri="http://schemas.openxmlformats.org/drawingml/2006/table">
            <a:tbl>
              <a:tblPr/>
              <a:tblGrid>
                <a:gridCol w="12934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0341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27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Sun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Tue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958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Fri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27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Sat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530843607" name="Table 53084360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2109059"/>
              </p:ext>
            </p:extLst>
          </p:nvPr>
        </p:nvGraphicFramePr>
        <p:xfrm>
          <a:off x="914400" y="4515510"/>
          <a:ext cx="2407906" cy="1128224"/>
        </p:xfrm>
        <a:graphic>
          <a:graphicData uri="http://schemas.openxmlformats.org/drawingml/2006/table">
            <a:tbl>
              <a:tblPr/>
              <a:tblGrid>
                <a:gridCol w="1013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0341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Night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506619257" name="Table 5066192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9272107"/>
              </p:ext>
            </p:extLst>
          </p:nvPr>
        </p:nvGraphicFramePr>
        <p:xfrm>
          <a:off x="4673267" y="1828800"/>
          <a:ext cx="2873869" cy="1336014"/>
        </p:xfrm>
        <a:graphic>
          <a:graphicData uri="http://schemas.openxmlformats.org/drawingml/2006/table">
            <a:tbl>
              <a:tblPr/>
              <a:tblGrid>
                <a:gridCol w="14797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0341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Type of Larceny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27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All Other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From Motor Vehicle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Parts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385137828" name="Table 3851378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5836912"/>
              </p:ext>
            </p:extLst>
          </p:nvPr>
        </p:nvGraphicFramePr>
        <p:xfrm>
          <a:off x="4952326" y="4523448"/>
          <a:ext cx="2594810" cy="1120286"/>
        </p:xfrm>
        <a:graphic>
          <a:graphicData uri="http://schemas.openxmlformats.org/drawingml/2006/table">
            <a:tbl>
              <a:tblPr/>
              <a:tblGrid>
                <a:gridCol w="12006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Monetary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1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$500 - $24,999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2800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Under $500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t>Vandeventer: Total Crimes by Days of the Week</a:t>
            </a:r>
          </a:p>
        </p:txBody>
      </p:sp>
      <p:pic>
        <p:nvPicPr>
          <p:cNvPr id="3" name="Picture 1" descr="/Users/jesstevens/Documents/Github/WUMCRC/Projects/monthly-crime-reports/results/2020/March/vd/vd_crime_weekday_graph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399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 descr="/Users/jesstevens/Documents/Github/WUMCRC/Projects/monthly-crime-reports/results/2020/March/ac/ac_total_tm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376753" y="372459"/>
            <a:ext cx="4390493" cy="6485541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Academy: Total Crime Map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t>Vandeventer: Crimes by Time of Day</a:t>
            </a:r>
          </a:p>
        </p:txBody>
      </p:sp>
      <p:pic>
        <p:nvPicPr>
          <p:cNvPr id="3" name="Picture 1" descr="/Users/jesstevens/Documents/Github/WUMCRC/Projects/monthly-crime-reports/results/2020/March/vd/vd_crime_timeDay_graph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399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t>Vandeventer: Crimes by Day &amp; Category</a:t>
            </a:r>
          </a:p>
        </p:txBody>
      </p:sp>
      <p:pic>
        <p:nvPicPr>
          <p:cNvPr id="3" name="Picture 1" descr="/Users/jesstevens/Documents/Github/WUMCRC/Projects/monthly-crime-reports/results/2020/March/vd/vd_crimeCat_weekday_graph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399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Fountain Park: Summary Notes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b="1" u="sng" dirty="0"/>
              <a:t>9 total crimes in March 2020</a:t>
            </a:r>
          </a:p>
          <a:p>
            <a:pPr lvl="2"/>
            <a:r>
              <a:rPr b="1" dirty="0">
                <a:solidFill>
                  <a:srgbClr val="00B050"/>
                </a:solidFill>
              </a:rPr>
              <a:t>-61% change</a:t>
            </a:r>
            <a:r>
              <a:rPr dirty="0">
                <a:solidFill>
                  <a:srgbClr val="00B050"/>
                </a:solidFill>
              </a:rPr>
              <a:t> </a:t>
            </a:r>
            <a:r>
              <a:rPr dirty="0"/>
              <a:t>compared to March 2019 (23 total crimes)</a:t>
            </a:r>
          </a:p>
          <a:p>
            <a:pPr lvl="2"/>
            <a:r>
              <a:rPr b="1" dirty="0"/>
              <a:t>2 crime(s) against persons</a:t>
            </a:r>
            <a:r>
              <a:rPr dirty="0"/>
              <a:t> in March 2020</a:t>
            </a:r>
          </a:p>
          <a:p>
            <a:pPr lvl="3"/>
            <a:r>
              <a:rPr b="1" dirty="0">
                <a:solidFill>
                  <a:srgbClr val="00B050"/>
                </a:solidFill>
              </a:rPr>
              <a:t>-82% change </a:t>
            </a:r>
            <a:r>
              <a:rPr dirty="0"/>
              <a:t>compared to March 2019 (11 crimes against persons)</a:t>
            </a:r>
          </a:p>
          <a:p>
            <a:pPr lvl="1"/>
            <a:r>
              <a:rPr b="1" u="sng" dirty="0"/>
              <a:t>26 total crimes in 2020</a:t>
            </a:r>
          </a:p>
          <a:p>
            <a:pPr lvl="2"/>
            <a:r>
              <a:rPr b="1" dirty="0">
                <a:solidFill>
                  <a:srgbClr val="00B050"/>
                </a:solidFill>
              </a:rPr>
              <a:t>-48% change </a:t>
            </a:r>
            <a:r>
              <a:rPr dirty="0"/>
              <a:t>compared to this time in 2019 (50 total crimes)</a:t>
            </a:r>
          </a:p>
          <a:p>
            <a:pPr lvl="2"/>
            <a:r>
              <a:rPr b="1" dirty="0"/>
              <a:t>8 crime(s) against persons </a:t>
            </a:r>
            <a:r>
              <a:rPr dirty="0"/>
              <a:t>in 2020</a:t>
            </a:r>
          </a:p>
          <a:p>
            <a:pPr lvl="3"/>
            <a:r>
              <a:rPr b="1" dirty="0">
                <a:solidFill>
                  <a:srgbClr val="00B050"/>
                </a:solidFill>
              </a:rPr>
              <a:t>-60% change </a:t>
            </a:r>
            <a:r>
              <a:rPr dirty="0"/>
              <a:t>compared to this time in 2019 (20 crimes against persons)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t>Fountain Park: Year to Year Comparison</a:t>
            </a:r>
          </a:p>
        </p:txBody>
      </p:sp>
      <p:graphicFrame>
        <p:nvGraphicFramePr>
          <p:cNvPr id="548994419" name="Table 5489944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6194146"/>
              </p:ext>
            </p:extLst>
          </p:nvPr>
        </p:nvGraphicFramePr>
        <p:xfrm>
          <a:off x="672121" y="1529395"/>
          <a:ext cx="8014679" cy="2489639"/>
        </p:xfrm>
        <a:graphic>
          <a:graphicData uri="http://schemas.openxmlformats.org/drawingml/2006/table">
            <a:tbl>
              <a:tblPr/>
              <a:tblGrid>
                <a:gridCol w="15110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60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14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13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16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2468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8601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3935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0934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09341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781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0920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0920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71347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</a:tblGrid>
              <a:tr h="28875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Aug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Sep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Oct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Nov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Dec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255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163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62990136" name="Table 629901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6617219"/>
              </p:ext>
            </p:extLst>
          </p:nvPr>
        </p:nvGraphicFramePr>
        <p:xfrm>
          <a:off x="672121" y="4224043"/>
          <a:ext cx="3571263" cy="2463644"/>
        </p:xfrm>
        <a:graphic>
          <a:graphicData uri="http://schemas.openxmlformats.org/drawingml/2006/table">
            <a:tbl>
              <a:tblPr/>
              <a:tblGrid>
                <a:gridCol w="15110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60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14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13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134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627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255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Fountain Park: Summary Tables</a:t>
            </a:r>
          </a:p>
        </p:txBody>
      </p:sp>
      <p:graphicFrame>
        <p:nvGraphicFramePr>
          <p:cNvPr id="949734227" name="Table 9497342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3713733"/>
              </p:ext>
            </p:extLst>
          </p:nvPr>
        </p:nvGraphicFramePr>
        <p:xfrm>
          <a:off x="4617806" y="1770343"/>
          <a:ext cx="2866365" cy="1650565"/>
        </p:xfrm>
        <a:graphic>
          <a:graphicData uri="http://schemas.openxmlformats.org/drawingml/2006/table">
            <a:tbl>
              <a:tblPr/>
              <a:tblGrid>
                <a:gridCol w="14722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27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Aggravated Assault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Arson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Burgalry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Larceny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616681197" name="Table 616681196"/>
          <p:cNvGraphicFramePr>
            <a:graphicFrameLocks noGrp="1"/>
          </p:cNvGraphicFramePr>
          <p:nvPr/>
        </p:nvGraphicFramePr>
        <p:xfrm>
          <a:off x="914400" y="1828800"/>
          <a:ext cx="2687579" cy="2382283"/>
        </p:xfrm>
        <a:graphic>
          <a:graphicData uri="http://schemas.openxmlformats.org/drawingml/2006/table">
            <a:tbl>
              <a:tblPr/>
              <a:tblGrid>
                <a:gridCol w="12934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0341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27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Sun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Tue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Wed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Thu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Fri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27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Sat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322500492" name="Table 32250049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0911737"/>
              </p:ext>
            </p:extLst>
          </p:nvPr>
        </p:nvGraphicFramePr>
        <p:xfrm>
          <a:off x="914400" y="4806669"/>
          <a:ext cx="3153337" cy="1075440"/>
        </p:xfrm>
        <a:graphic>
          <a:graphicData uri="http://schemas.openxmlformats.org/drawingml/2006/table">
            <a:tbl>
              <a:tblPr/>
              <a:tblGrid>
                <a:gridCol w="17592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0341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Crimes Against Persons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27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FALSE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0972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TRUE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812377225" name="Table 8123772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1568998"/>
              </p:ext>
            </p:extLst>
          </p:nvPr>
        </p:nvGraphicFramePr>
        <p:xfrm>
          <a:off x="5076265" y="4753289"/>
          <a:ext cx="2407906" cy="1128820"/>
        </p:xfrm>
        <a:graphic>
          <a:graphicData uri="http://schemas.openxmlformats.org/drawingml/2006/table">
            <a:tbl>
              <a:tblPr/>
              <a:tblGrid>
                <a:gridCol w="1013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0341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Night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 descr="/Users/jesstevens/Documents/Github/WUMCRC/Projects/monthly-crime-reports/results/2020/March/fp/fp_total_crimes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13271" y="692363"/>
            <a:ext cx="3117457" cy="6165637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Fountain Park: Total Crime Map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2031</Words>
  <Application>Microsoft Macintosh PowerPoint</Application>
  <PresentationFormat>On-screen Show (4:3)</PresentationFormat>
  <Paragraphs>1096</Paragraphs>
  <Slides>51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4" baseType="lpstr">
      <vt:lpstr>Arial</vt:lpstr>
      <vt:lpstr>Calibri</vt:lpstr>
      <vt:lpstr>Office Theme</vt:lpstr>
      <vt:lpstr>Academy, Fountain Park, Lewis Place Place, Vandeventer</vt:lpstr>
      <vt:lpstr>Academy: Summary Notes</vt:lpstr>
      <vt:lpstr>Academy: Year to Year Comparison</vt:lpstr>
      <vt:lpstr>Academy: Summary Tables</vt:lpstr>
      <vt:lpstr>Academy: Total Crime Map</vt:lpstr>
      <vt:lpstr>Fountain Park: Summary Notes</vt:lpstr>
      <vt:lpstr>Fountain Park: Year to Year Comparison</vt:lpstr>
      <vt:lpstr>Fountain Park: Summary Tables</vt:lpstr>
      <vt:lpstr>Fountain Park: Total Crime Map</vt:lpstr>
      <vt:lpstr>Summary Notes: Lewis Place</vt:lpstr>
      <vt:lpstr>Lewis Place: Year to Year Comparison</vt:lpstr>
      <vt:lpstr>Lewis Place: Summary Tables</vt:lpstr>
      <vt:lpstr>Lewis Place: Total Crime Map</vt:lpstr>
      <vt:lpstr>Vandeventer: Summary Notes</vt:lpstr>
      <vt:lpstr>Vandeventer: Year to Year Comparison</vt:lpstr>
      <vt:lpstr>Vandeventer: Summary Tables</vt:lpstr>
      <vt:lpstr>Vandeventer: Total Crime Map</vt:lpstr>
      <vt:lpstr>District 5: Crime Rates Map</vt:lpstr>
      <vt:lpstr>District 5: Density Map Explanation</vt:lpstr>
      <vt:lpstr>Academy: Neighborhood Detail</vt:lpstr>
      <vt:lpstr>Academy: Time of Crimes Map</vt:lpstr>
      <vt:lpstr>Academy: Violent Crime Map</vt:lpstr>
      <vt:lpstr>Academy: Crime Density Map</vt:lpstr>
      <vt:lpstr>Academy: Larceny Breakdown</vt:lpstr>
      <vt:lpstr>Academy: Total Crimes by Days of the Week</vt:lpstr>
      <vt:lpstr>Academy: Crimes by Time of Day</vt:lpstr>
      <vt:lpstr>Academy: Crimes by Day &amp; Category</vt:lpstr>
      <vt:lpstr>Fountain Park: Neighborhood Detail</vt:lpstr>
      <vt:lpstr>Fountain Park: Time of Crimes Map</vt:lpstr>
      <vt:lpstr>Fountain Park: Violent Crime Map</vt:lpstr>
      <vt:lpstr>Fountain Park: Crime Density Map</vt:lpstr>
      <vt:lpstr>Fountain Park: Larceny Breakdown</vt:lpstr>
      <vt:lpstr>Fountain Park: Total Crimes by Days of the Week</vt:lpstr>
      <vt:lpstr>Fountain Park: Crimes by Time of Day</vt:lpstr>
      <vt:lpstr>Fountain Park: Crimes by Day &amp; Category</vt:lpstr>
      <vt:lpstr>Lewis Place: Neighborhood Detail</vt:lpstr>
      <vt:lpstr>Lewis Place: Time of Crimes Map</vt:lpstr>
      <vt:lpstr>Lewis Place: Violent Crime Map</vt:lpstr>
      <vt:lpstr>Lewis Place: Crime Density Map</vt:lpstr>
      <vt:lpstr>Lewis Place: Larceny Breakdown</vt:lpstr>
      <vt:lpstr>Lewis Place: Total Crimes by Days of the Week</vt:lpstr>
      <vt:lpstr>Lewis Place: Crimes by Time of Day</vt:lpstr>
      <vt:lpstr>Lewis Place: Crimes by Day &amp; Category</vt:lpstr>
      <vt:lpstr>Vandeventer: Neighborhood Detail</vt:lpstr>
      <vt:lpstr>Vandeventer: Time of Crimes Map</vt:lpstr>
      <vt:lpstr>Vandeventer: Violent Crime Map</vt:lpstr>
      <vt:lpstr>Vandeventer: Crime Density Map</vt:lpstr>
      <vt:lpstr>Vandeventer: Larceny Breakdown</vt:lpstr>
      <vt:lpstr>Vandeventer: Total Crimes by Days of the Week</vt:lpstr>
      <vt:lpstr>Vandeventer: Crimes by Time of Day</vt:lpstr>
      <vt:lpstr>Vandeventer: Crimes by Day &amp; Category</vt:lpstr>
    </vt:vector>
  </TitlesOfParts>
  <LinksUpToDate>false</LinksUpToDate>
  <SharedDoc>false</SharedDoc>
  <HyperlinksChanged>false</HyperlinksChanged>
  <AppVersion>16.0000</AppVersion>
</Properties>
</file>

<file path=docProps/app0.xml><?xml version="1.0" encoding="utf-8"?>
<Properties xmlns="http://schemas.openxmlformats.org/officeDocument/2006/extended-properties" xmlns:vt="http://schemas.openxmlformats.org/officeDocument/2006/docPropsVTypes">
  <TotalTime>2</TotalTime>
  <Words>49</Words>
  <Application>Microsoft Office PowerPoint</Application>
  <PresentationFormat>On-screen Show (4:3)</PresentationFormat>
  <Paragraphs>15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Academy, Fountain Park, Lewis Place Place, Vandeventer</dc:title>
  <dc:creator>Washington University Medical Center</dc:creator>
  <cp:keywords/>
  <cp:lastModifiedBy>Stevens, Jes</cp:lastModifiedBy>
  <cp:revision>2</cp:revision>
  <dcterms:created xsi:type="dcterms:W3CDTF">2020-04-13T18:33:31Z</dcterms:created>
  <dcterms:modified xsi:type="dcterms:W3CDTF">2020-04-15T01:36:02Z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lways_allow_html">
    <vt:lpwstr>yes</vt:lpwstr>
  </property>
  <property fmtid="{D5CDD505-2E9C-101B-9397-08002B2CF9AE}" pid="3" name="date">
    <vt:lpwstr>(April 13, 2020)</vt:lpwstr>
  </property>
  <property fmtid="{D5CDD505-2E9C-101B-9397-08002B2CF9AE}" pid="4" name="output">
    <vt:lpwstr>powerpoint_presentation</vt:lpwstr>
  </property>
  <property fmtid="{D5CDD505-2E9C-101B-9397-08002B2CF9AE}" pid="5" name="params">
    <vt:lpwstr/>
  </property>
  <property fmtid="{D5CDD505-2E9C-101B-9397-08002B2CF9AE}" pid="6" name="subtitle">
    <vt:lpwstr>Monthly Crime report: March 2020</vt:lpwstr>
  </property>
</Properties>
</file>